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1C6"/>
    <a:srgbClr val="C181B8"/>
    <a:srgbClr val="E2C4DE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Holding a </a:t>
            </a:r>
            <a:r>
              <a:rPr lang="en-GB" dirty="0" smtClean="0"/>
              <a:t>book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Kevin has picked up a heavy </a:t>
            </a:r>
            <a:r>
              <a:rPr lang="en-GB" dirty="0" smtClean="0"/>
              <a:t>book.</a:t>
            </a:r>
            <a:endParaRPr lang="en-GB" dirty="0"/>
          </a:p>
          <a:p>
            <a:r>
              <a:rPr lang="en-GB" dirty="0"/>
              <a:t>His friends are talking about the forces </a:t>
            </a:r>
            <a:r>
              <a:rPr lang="en-GB" dirty="0" smtClean="0"/>
              <a:t>needed </a:t>
            </a:r>
            <a:r>
              <a:rPr lang="en-GB" dirty="0"/>
              <a:t>to hold it steady.  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08190" y="2902620"/>
            <a:ext cx="6440475" cy="1869820"/>
            <a:chOff x="2465390" y="3573777"/>
            <a:chExt cx="6440475" cy="1869820"/>
          </a:xfrm>
        </p:grpSpPr>
        <p:grpSp>
          <p:nvGrpSpPr>
            <p:cNvPr id="6" name="Group 5"/>
            <p:cNvGrpSpPr/>
            <p:nvPr/>
          </p:nvGrpSpPr>
          <p:grpSpPr>
            <a:xfrm>
              <a:off x="3268205" y="4224397"/>
              <a:ext cx="5637660" cy="1219200"/>
              <a:chOff x="3268205" y="4224397"/>
              <a:chExt cx="5637660" cy="1219200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3355753" y="4249781"/>
                <a:ext cx="1714022" cy="309207"/>
              </a:xfrm>
              <a:prstGeom prst="roundRect">
                <a:avLst>
                  <a:gd name="adj" fmla="val 40325"/>
                </a:avLst>
              </a:prstGeom>
              <a:gradFill>
                <a:gsLst>
                  <a:gs pos="0">
                    <a:schemeClr val="bg1"/>
                  </a:gs>
                  <a:gs pos="74000">
                    <a:srgbClr val="D1972F"/>
                  </a:gs>
                  <a:gs pos="83000">
                    <a:srgbClr val="D1972F"/>
                  </a:gs>
                  <a:gs pos="100000">
                    <a:srgbClr val="D9A953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3268205" y="4314171"/>
                <a:ext cx="1843685" cy="309207"/>
              </a:xfrm>
              <a:prstGeom prst="roundRect">
                <a:avLst>
                  <a:gd name="adj" fmla="val 40325"/>
                </a:avLst>
              </a:prstGeom>
              <a:gradFill>
                <a:gsLst>
                  <a:gs pos="0">
                    <a:schemeClr val="bg1"/>
                  </a:gs>
                  <a:gs pos="74000">
                    <a:srgbClr val="D1972F"/>
                  </a:gs>
                  <a:gs pos="83000">
                    <a:srgbClr val="D1972F"/>
                  </a:gs>
                  <a:gs pos="100000">
                    <a:srgbClr val="D9A953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3268302" y="4378561"/>
                <a:ext cx="1843685" cy="309207"/>
              </a:xfrm>
              <a:prstGeom prst="roundRect">
                <a:avLst>
                  <a:gd name="adj" fmla="val 40325"/>
                </a:avLst>
              </a:prstGeom>
              <a:gradFill>
                <a:gsLst>
                  <a:gs pos="0">
                    <a:schemeClr val="bg1"/>
                  </a:gs>
                  <a:gs pos="74000">
                    <a:srgbClr val="D1972F"/>
                  </a:gs>
                  <a:gs pos="83000">
                    <a:srgbClr val="D1972F"/>
                  </a:gs>
                  <a:gs pos="100000">
                    <a:srgbClr val="D9A953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3320648" y="4442952"/>
                <a:ext cx="1843685" cy="309207"/>
              </a:xfrm>
              <a:prstGeom prst="roundRect">
                <a:avLst>
                  <a:gd name="adj" fmla="val 40325"/>
                </a:avLst>
              </a:prstGeom>
              <a:gradFill>
                <a:gsLst>
                  <a:gs pos="0">
                    <a:schemeClr val="bg1"/>
                  </a:gs>
                  <a:gs pos="74000">
                    <a:srgbClr val="D1972F"/>
                  </a:gs>
                  <a:gs pos="83000">
                    <a:srgbClr val="D1972F"/>
                  </a:gs>
                  <a:gs pos="100000">
                    <a:srgbClr val="D9A953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 rot="386739">
                <a:off x="4880736" y="4288512"/>
                <a:ext cx="763904" cy="547626"/>
              </a:xfrm>
              <a:prstGeom prst="roundRect">
                <a:avLst/>
              </a:prstGeom>
              <a:gradFill>
                <a:gsLst>
                  <a:gs pos="0">
                    <a:schemeClr val="bg1"/>
                  </a:gs>
                  <a:gs pos="74000">
                    <a:srgbClr val="D1972F"/>
                  </a:gs>
                  <a:gs pos="83000">
                    <a:srgbClr val="D1972F"/>
                  </a:gs>
                  <a:gs pos="100000">
                    <a:srgbClr val="D9A953"/>
                  </a:gs>
                </a:gsLst>
                <a:lin ang="5400000" scaled="1"/>
              </a:gra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 rot="397057">
                <a:off x="5414857" y="4224397"/>
                <a:ext cx="3491008" cy="1219200"/>
                <a:chOff x="4217383" y="4273165"/>
                <a:chExt cx="3491008" cy="1219200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4465514" y="4487826"/>
                  <a:ext cx="2660831" cy="789878"/>
                </a:xfrm>
                <a:prstGeom prst="rect">
                  <a:avLst/>
                </a:prstGeom>
                <a:solidFill>
                  <a:srgbClr val="E2C4DE"/>
                </a:solidFill>
                <a:ln w="12700">
                  <a:solidFill>
                    <a:srgbClr val="C181B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4217383" y="4404499"/>
                  <a:ext cx="496263" cy="956532"/>
                </a:xfrm>
                <a:prstGeom prst="rect">
                  <a:avLst/>
                </a:prstGeom>
                <a:solidFill>
                  <a:srgbClr val="E2C4DE"/>
                </a:solidFill>
                <a:ln w="12700">
                  <a:solidFill>
                    <a:srgbClr val="C181B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Flowchart: Punched Tape 19"/>
                <p:cNvSpPr/>
                <p:nvPr/>
              </p:nvSpPr>
              <p:spPr>
                <a:xfrm rot="16200000">
                  <a:off x="6690360" y="4474333"/>
                  <a:ext cx="1219200" cy="816863"/>
                </a:xfrm>
                <a:prstGeom prst="flowChartPunchedTap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 rot="10800000">
              <a:off x="2465390" y="3573777"/>
              <a:ext cx="2634133" cy="851993"/>
              <a:chOff x="3443589" y="3215924"/>
              <a:chExt cx="2075223" cy="631436"/>
            </a:xfrm>
          </p:grpSpPr>
          <p:sp>
            <p:nvSpPr>
              <p:cNvPr id="8" name="Round Same Side Corner Rectangle 7"/>
              <p:cNvSpPr/>
              <p:nvPr/>
            </p:nvSpPr>
            <p:spPr>
              <a:xfrm rot="16200000">
                <a:off x="4033574" y="2718234"/>
                <a:ext cx="449580" cy="1629550"/>
              </a:xfrm>
              <a:prstGeom prst="round2SameRect">
                <a:avLst>
                  <a:gd name="adj1" fmla="val 20057"/>
                  <a:gd name="adj2" fmla="val 0"/>
                </a:avLst>
              </a:prstGeom>
              <a:pattFill prst="ltHorz">
                <a:fgClr>
                  <a:schemeClr val="tx1">
                    <a:lumMod val="65000"/>
                    <a:lumOff val="35000"/>
                  </a:schemeClr>
                </a:fgClr>
                <a:bgClr>
                  <a:srgbClr val="F2F1C6"/>
                </a:bgClr>
              </a:pattFill>
              <a:ln w="381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Chord 8"/>
              <p:cNvSpPr/>
              <p:nvPr/>
            </p:nvSpPr>
            <p:spPr>
              <a:xfrm>
                <a:off x="4983743" y="3215924"/>
                <a:ext cx="535069" cy="631436"/>
              </a:xfrm>
              <a:prstGeom prst="chord">
                <a:avLst>
                  <a:gd name="adj1" fmla="val 7110281"/>
                  <a:gd name="adj2" fmla="val 14534481"/>
                </a:avLst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Holding a book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27279" y="3092204"/>
            <a:ext cx="1694328" cy="1401510"/>
            <a:chOff x="200025" y="0"/>
            <a:chExt cx="1228090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33665" y="1633532"/>
            <a:ext cx="3718821" cy="1293430"/>
          </a:xfrm>
          <a:prstGeom prst="wedgeRoundRectCallout">
            <a:avLst>
              <a:gd name="adj1" fmla="val 35302"/>
              <a:gd name="adj2" fmla="val 6528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Olivia: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Kevin’s hand pushes up with a force that is the same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size as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 of the book.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917015" y="3300010"/>
            <a:ext cx="3047474" cy="1642926"/>
          </a:xfrm>
          <a:prstGeom prst="wedgeRoundRectCallout">
            <a:avLst>
              <a:gd name="adj1" fmla="val -65075"/>
              <a:gd name="adj2" fmla="val -1978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Mia: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Kevin’s hand pushes up with a force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 the weight of the book is bigger.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886002" cy="1403099"/>
          </a:xfrm>
          <a:prstGeom prst="wedgeRoundRectCallout">
            <a:avLst>
              <a:gd name="adj1" fmla="val 63437"/>
              <a:gd name="adj2" fmla="val -2898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Noah:</a:t>
            </a:r>
          </a:p>
          <a:p>
            <a:pPr algn="ctr"/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no forces on the book when it is not moving.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853308" y="1327852"/>
            <a:ext cx="3892298" cy="1351401"/>
          </a:xfrm>
          <a:prstGeom prst="wedgeRoundRectCallout">
            <a:avLst>
              <a:gd name="adj1" fmla="val -45232"/>
              <a:gd name="adj2" fmla="val 8371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Parker: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Kevin’s hand does not push up on the book. It gets in the way to stop it falling.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5184659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Kevin’s </a:t>
            </a:r>
            <a:r>
              <a:rPr lang="en-GB" dirty="0"/>
              <a:t>friends are talking about the forces </a:t>
            </a:r>
            <a:r>
              <a:rPr lang="en-GB" dirty="0" smtClean="0"/>
              <a:t>needed </a:t>
            </a:r>
            <a:r>
              <a:rPr lang="en-GB" dirty="0"/>
              <a:t>to hold </a:t>
            </a:r>
            <a:r>
              <a:rPr lang="en-GB" dirty="0" smtClean="0"/>
              <a:t>the book </a:t>
            </a:r>
            <a:r>
              <a:rPr lang="en-GB" dirty="0"/>
              <a:t>steady.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473" y="4848420"/>
            <a:ext cx="4085084" cy="137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91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Holding a book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57268" y="2819463"/>
            <a:ext cx="1222573" cy="999912"/>
            <a:chOff x="200025" y="0"/>
            <a:chExt cx="1228090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5263563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Kevin’s friends are talking about the forces needed to hold the book steady.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694379" y="1598000"/>
            <a:ext cx="3296463" cy="1151092"/>
          </a:xfrm>
          <a:prstGeom prst="wedgeRoundRectCallout">
            <a:avLst>
              <a:gd name="adj1" fmla="val 46555"/>
              <a:gd name="adj2" fmla="val 6228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Olivia:</a:t>
            </a:r>
          </a:p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Kevin’s hand pushes up with a force that is the same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size as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 of the book.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5870171" y="2877762"/>
            <a:ext cx="2699197" cy="1410731"/>
          </a:xfrm>
          <a:prstGeom prst="wedgeRoundRectCallout">
            <a:avLst>
              <a:gd name="adj1" fmla="val -65075"/>
              <a:gd name="adj2" fmla="val -1978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Mia:</a:t>
            </a:r>
          </a:p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Kevin’s hand pushes up with a force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 the weight of the book is bigger.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879714" y="3201301"/>
            <a:ext cx="2604364" cy="1114492"/>
          </a:xfrm>
          <a:prstGeom prst="wedgeRoundRectCallout">
            <a:avLst>
              <a:gd name="adj1" fmla="val 63437"/>
              <a:gd name="adj2" fmla="val -2898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Noah:</a:t>
            </a:r>
          </a:p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no forces on the book when it is not moving.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4430746" y="1327853"/>
            <a:ext cx="3505688" cy="1168071"/>
          </a:xfrm>
          <a:prstGeom prst="wedgeRoundRectCallout">
            <a:avLst>
              <a:gd name="adj1" fmla="val -40311"/>
              <a:gd name="adj2" fmla="val 7485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Parker: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Kevin’s hand does not push up on the book. It gets in the way to stop it falling.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0451" y="4035583"/>
            <a:ext cx="3069791" cy="103383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79705" y="4697631"/>
            <a:ext cx="8748828" cy="152960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discuss: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Who is right about the forces Kevin uses to keep the weight steady?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Explain your answer.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mistakes do you think the other three students made?</a:t>
            </a:r>
          </a:p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would you say to them to help them to understand?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24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29</TotalTime>
  <Words>228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2019-06-14T13:02:11Z</dcterms:created>
  <dcterms:modified xsi:type="dcterms:W3CDTF">2019-06-14T13:32:04Z</dcterms:modified>
</cp:coreProperties>
</file>